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73" r:id="rId4"/>
    <p:sldId id="272" r:id="rId5"/>
    <p:sldId id="274" r:id="rId6"/>
    <p:sldId id="262" r:id="rId7"/>
    <p:sldId id="263" r:id="rId8"/>
    <p:sldId id="281" r:id="rId9"/>
    <p:sldId id="282" r:id="rId10"/>
    <p:sldId id="275" r:id="rId11"/>
    <p:sldId id="280" r:id="rId12"/>
    <p:sldId id="284" r:id="rId13"/>
    <p:sldId id="267" r:id="rId14"/>
    <p:sldId id="268" r:id="rId15"/>
    <p:sldId id="269" r:id="rId16"/>
    <p:sldId id="270" r:id="rId17"/>
    <p:sldId id="276" r:id="rId18"/>
    <p:sldId id="277" r:id="rId19"/>
    <p:sldId id="271" r:id="rId20"/>
    <p:sldId id="278" r:id="rId21"/>
    <p:sldId id="283"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14" autoAdjust="0"/>
    <p:restoredTop sz="94660"/>
  </p:normalViewPr>
  <p:slideViewPr>
    <p:cSldViewPr snapToGrid="0">
      <p:cViewPr varScale="1">
        <p:scale>
          <a:sx n="88" d="100"/>
          <a:sy n="88" d="100"/>
        </p:scale>
        <p:origin x="120"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ACD48-15E9-4243-9469-F98ADCFD6C51}"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396285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ACD48-15E9-4243-9469-F98ADCFD6C51}"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1182751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ACD48-15E9-4243-9469-F98ADCFD6C51}"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2190588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ACD48-15E9-4243-9469-F98ADCFD6C51}"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3044515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ACD48-15E9-4243-9469-F98ADCFD6C51}" type="datetimeFigureOut">
              <a:rPr lang="en-US" smtClean="0"/>
              <a:t>4/2/2026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1656198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ACD48-15E9-4243-9469-F98ADCFD6C51}"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3336001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ACD48-15E9-4243-9469-F98ADCFD6C51}" type="datetimeFigureOut">
              <a:rPr lang="en-US" smtClean="0"/>
              <a:t>4/2/2026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94240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ACD48-15E9-4243-9469-F98ADCFD6C51}" type="datetimeFigureOut">
              <a:rPr lang="en-US" smtClean="0"/>
              <a:t>4/2/2026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392420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ACD48-15E9-4243-9469-F98ADCFD6C51}" type="datetimeFigureOut">
              <a:rPr lang="en-US" smtClean="0"/>
              <a:t>4/2/2026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324637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ACD48-15E9-4243-9469-F98ADCFD6C51}"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401260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ACD48-15E9-4243-9469-F98ADCFD6C51}" type="datetimeFigureOut">
              <a:rPr lang="en-US" smtClean="0"/>
              <a:t>4/2/2026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45720-7A7B-4FD7-8C2D-232541409C5B}" type="slidenum">
              <a:rPr lang="en-US" smtClean="0"/>
              <a:t>‹#›</a:t>
            </a:fld>
            <a:endParaRPr lang="en-US"/>
          </a:p>
        </p:txBody>
      </p:sp>
    </p:spTree>
    <p:extLst>
      <p:ext uri="{BB962C8B-B14F-4D97-AF65-F5344CB8AC3E}">
        <p14:creationId xmlns:p14="http://schemas.microsoft.com/office/powerpoint/2010/main" val="2691377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ACD48-15E9-4243-9469-F98ADCFD6C51}" type="datetimeFigureOut">
              <a:rPr lang="en-US" smtClean="0"/>
              <a:t>4/2/2026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45720-7A7B-4FD7-8C2D-232541409C5B}" type="slidenum">
              <a:rPr lang="en-US" smtClean="0"/>
              <a:t>‹#›</a:t>
            </a:fld>
            <a:endParaRPr lang="en-US"/>
          </a:p>
        </p:txBody>
      </p:sp>
    </p:spTree>
    <p:extLst>
      <p:ext uri="{BB962C8B-B14F-4D97-AF65-F5344CB8AC3E}">
        <p14:creationId xmlns:p14="http://schemas.microsoft.com/office/powerpoint/2010/main" val="22077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7517" y="1122363"/>
            <a:ext cx="6994565" cy="2387600"/>
          </a:xfrm>
        </p:spPr>
        <p:txBody>
          <a:bodyPr>
            <a:normAutofit fontScale="90000"/>
          </a:bodyPr>
          <a:lstStyle/>
          <a:p>
            <a:pPr algn="l"/>
            <a:r>
              <a:rPr lang="en-US" dirty="0" smtClean="0">
                <a:solidFill>
                  <a:srgbClr val="006938"/>
                </a:solidFill>
                <a:latin typeface="+mn-lt"/>
              </a:rPr>
              <a:t>City of Kingsport 2026 Sub-recipient Workshop</a:t>
            </a:r>
            <a:endParaRPr lang="en-US" dirty="0">
              <a:solidFill>
                <a:srgbClr val="006938"/>
              </a:solidFill>
              <a:latin typeface="+mn-lt"/>
            </a:endParaRPr>
          </a:p>
        </p:txBody>
      </p:sp>
      <p:sp>
        <p:nvSpPr>
          <p:cNvPr id="3" name="Subtitle 2"/>
          <p:cNvSpPr>
            <a:spLocks noGrp="1"/>
          </p:cNvSpPr>
          <p:nvPr>
            <p:ph type="subTitle" idx="1"/>
          </p:nvPr>
        </p:nvSpPr>
        <p:spPr>
          <a:xfrm>
            <a:off x="1524000" y="3602038"/>
            <a:ext cx="5598695" cy="1655762"/>
          </a:xfrm>
        </p:spPr>
        <p:txBody>
          <a:bodyPr/>
          <a:lstStyle/>
          <a:p>
            <a:pPr algn="l"/>
            <a:r>
              <a:rPr lang="en-US" dirty="0" smtClean="0"/>
              <a:t>04/02/2026</a:t>
            </a:r>
          </a:p>
          <a:p>
            <a:pPr algn="l"/>
            <a:r>
              <a:rPr lang="en-US" dirty="0" smtClean="0"/>
              <a:t>Michael Price</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 r="96" b="10084"/>
          <a:stretch/>
        </p:blipFill>
        <p:spPr>
          <a:xfrm>
            <a:off x="7904496" y="-8021"/>
            <a:ext cx="4287504" cy="6866021"/>
          </a:xfrm>
          <a:prstGeom prst="rect">
            <a:avLst/>
          </a:prstGeom>
          <a:solidFill>
            <a:schemeClr val="accent1"/>
          </a:solidFill>
          <a:effectLst/>
        </p:spPr>
      </p:pic>
      <p:sp>
        <p:nvSpPr>
          <p:cNvPr id="6" name="Title 1"/>
          <p:cNvSpPr txBox="1">
            <a:spLocks/>
          </p:cNvSpPr>
          <p:nvPr/>
        </p:nvSpPr>
        <p:spPr>
          <a:xfrm>
            <a:off x="1523999" y="5959642"/>
            <a:ext cx="5598695" cy="49997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dirty="0" smtClean="0">
                <a:solidFill>
                  <a:srgbClr val="006938"/>
                </a:solidFill>
                <a:latin typeface="Trajan Pro" panose="02020502050506020301" pitchFamily="18" charset="0"/>
              </a:rPr>
              <a:t>the city of kingsport</a:t>
            </a:r>
            <a:endParaRPr lang="en-US" sz="2400" dirty="0">
              <a:solidFill>
                <a:srgbClr val="006938"/>
              </a:solidFill>
              <a:latin typeface="Trajan Pro" panose="02020502050506020301" pitchFamily="18" charset="0"/>
            </a:endParaRPr>
          </a:p>
        </p:txBody>
      </p:sp>
    </p:spTree>
    <p:extLst>
      <p:ext uri="{BB962C8B-B14F-4D97-AF65-F5344CB8AC3E}">
        <p14:creationId xmlns:p14="http://schemas.microsoft.com/office/powerpoint/2010/main" val="353499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normAutofit lnSpcReduction="10000"/>
          </a:bodyPr>
          <a:lstStyle/>
          <a:p>
            <a:r>
              <a:rPr lang="en-US" dirty="0"/>
              <a:t>Application Process: </a:t>
            </a:r>
          </a:p>
          <a:p>
            <a:r>
              <a:rPr lang="en-US" dirty="0"/>
              <a:t>Applicants must submit one scanned electronic copy (PDF </a:t>
            </a:r>
            <a:r>
              <a:rPr lang="en-US" dirty="0" smtClean="0"/>
              <a:t>required) </a:t>
            </a:r>
            <a:r>
              <a:rPr lang="en-US" dirty="0"/>
              <a:t>of the application</a:t>
            </a:r>
          </a:p>
          <a:p>
            <a:r>
              <a:rPr lang="en-US" dirty="0"/>
              <a:t>Applications should be emailed to michaelprice@kingsporttn.gov by the application due date.</a:t>
            </a:r>
          </a:p>
          <a:p>
            <a:r>
              <a:rPr lang="en-US" dirty="0"/>
              <a:t>Applications that do not arrive at the Community Development office by the application deadline will not be considered.</a:t>
            </a:r>
          </a:p>
          <a:p>
            <a:r>
              <a:rPr lang="en-US" dirty="0"/>
              <a:t>Applicants should be prepared to present proposals to the Community Development Advisory </a:t>
            </a:r>
            <a:r>
              <a:rPr lang="en-US" dirty="0" smtClean="0"/>
              <a:t>Committee </a:t>
            </a:r>
            <a:endParaRPr lang="en-US" dirty="0"/>
          </a:p>
          <a:p>
            <a:r>
              <a:rPr lang="en-US" dirty="0"/>
              <a:t>Applications are due no later </a:t>
            </a:r>
            <a:r>
              <a:rPr lang="en-US" dirty="0" smtClean="0"/>
              <a:t>than, April 30, 2025 </a:t>
            </a:r>
            <a:r>
              <a:rPr lang="en-US" dirty="0"/>
              <a:t>at 5 PM</a:t>
            </a:r>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Application:</a:t>
            </a:r>
            <a:endParaRPr lang="en-US" u="sng" dirty="0"/>
          </a:p>
        </p:txBody>
      </p:sp>
    </p:spTree>
    <p:extLst>
      <p:ext uri="{BB962C8B-B14F-4D97-AF65-F5344CB8AC3E}">
        <p14:creationId xmlns:p14="http://schemas.microsoft.com/office/powerpoint/2010/main" val="34317203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436914"/>
            <a:ext cx="10515600" cy="4732731"/>
          </a:xfrm>
        </p:spPr>
        <p:txBody>
          <a:bodyPr>
            <a:normAutofit/>
          </a:bodyPr>
          <a:lstStyle/>
          <a:p>
            <a:pPr marL="0" indent="0">
              <a:buNone/>
            </a:pPr>
            <a:r>
              <a:rPr lang="en-US" dirty="0"/>
              <a:t>Applicants should attach the following documentation: </a:t>
            </a:r>
          </a:p>
          <a:p>
            <a:pPr lvl="1"/>
            <a:r>
              <a:rPr lang="en-US" dirty="0"/>
              <a:t>Detailed project budget</a:t>
            </a:r>
          </a:p>
          <a:p>
            <a:pPr lvl="1"/>
            <a:r>
              <a:rPr lang="en-US" dirty="0"/>
              <a:t>List of Board of Directors </a:t>
            </a:r>
          </a:p>
          <a:p>
            <a:pPr lvl="1"/>
            <a:r>
              <a:rPr lang="en-US" dirty="0"/>
              <a:t>Organizational chart</a:t>
            </a:r>
          </a:p>
          <a:p>
            <a:pPr lvl="1"/>
            <a:r>
              <a:rPr lang="en-US" dirty="0" smtClean="0"/>
              <a:t>List </a:t>
            </a:r>
            <a:r>
              <a:rPr lang="en-US" dirty="0"/>
              <a:t>of Program and/or key Volunteer Staff; provide a description of role in organization and past work experience</a:t>
            </a:r>
          </a:p>
          <a:p>
            <a:pPr lvl="1"/>
            <a:r>
              <a:rPr lang="en-US" dirty="0"/>
              <a:t>Official documentation attesting to your non-profit status (if applicable)</a:t>
            </a:r>
          </a:p>
          <a:p>
            <a:pPr lvl="1"/>
            <a:r>
              <a:rPr lang="en-US" dirty="0"/>
              <a:t>Your organization’s most recently approved budget for program year </a:t>
            </a:r>
            <a:r>
              <a:rPr lang="en-US" dirty="0" smtClean="0"/>
              <a:t>2025-2026</a:t>
            </a:r>
          </a:p>
          <a:p>
            <a:pPr lvl="1"/>
            <a:r>
              <a:rPr lang="en-US" dirty="0" smtClean="0"/>
              <a:t>Your Agencies EIN and UEI #’s</a:t>
            </a:r>
            <a:endParaRPr lang="en-US" dirty="0"/>
          </a:p>
          <a:p>
            <a:pPr marL="457200" lvl="1" indent="0">
              <a:buNone/>
            </a:pPr>
            <a:r>
              <a:rPr lang="en-US" dirty="0" smtClean="0"/>
              <a:t>Optional</a:t>
            </a:r>
            <a:r>
              <a:rPr lang="en-US" dirty="0"/>
              <a:t>:</a:t>
            </a:r>
          </a:p>
          <a:p>
            <a:pPr lvl="1"/>
            <a:r>
              <a:rPr lang="en-US" dirty="0"/>
              <a:t>List any letters of support or additional documentation </a:t>
            </a:r>
            <a:r>
              <a:rPr lang="en-US" dirty="0" smtClean="0"/>
              <a:t>supplied</a:t>
            </a:r>
          </a:p>
          <a:p>
            <a:pPr marL="457200" lvl="1" indent="0">
              <a:buNone/>
            </a:pPr>
            <a:endParaRPr lang="en-US" dirty="0"/>
          </a:p>
          <a:p>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Checklist:</a:t>
            </a:r>
            <a:endParaRPr lang="en-US" u="sng" dirty="0"/>
          </a:p>
        </p:txBody>
      </p:sp>
    </p:spTree>
    <p:extLst>
      <p:ext uri="{BB962C8B-B14F-4D97-AF65-F5344CB8AC3E}">
        <p14:creationId xmlns:p14="http://schemas.microsoft.com/office/powerpoint/2010/main" val="2218190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436914"/>
            <a:ext cx="10515600" cy="4732731"/>
          </a:xfrm>
        </p:spPr>
        <p:txBody>
          <a:bodyPr>
            <a:normAutofit/>
          </a:bodyPr>
          <a:lstStyle/>
          <a:p>
            <a:pPr marL="0" indent="0">
              <a:buNone/>
            </a:pPr>
            <a:r>
              <a:rPr lang="en-US" dirty="0" smtClean="0"/>
              <a:t>If </a:t>
            </a:r>
            <a:r>
              <a:rPr lang="en-US" dirty="0"/>
              <a:t>funded, applicants will be asked to provide additional information including but not limited to the following:</a:t>
            </a:r>
          </a:p>
          <a:p>
            <a:r>
              <a:rPr lang="en-US" dirty="0"/>
              <a:t>Copy of your organization’s Articles of Incorporation and Bylaws</a:t>
            </a:r>
          </a:p>
          <a:p>
            <a:r>
              <a:rPr lang="en-US" dirty="0"/>
              <a:t>Your organization’s most recent audit (if it has one)</a:t>
            </a:r>
          </a:p>
          <a:p>
            <a:r>
              <a:rPr lang="en-US" dirty="0"/>
              <a:t>Your organization’s most recent 990 (if applicable)</a:t>
            </a:r>
          </a:p>
          <a:p>
            <a:r>
              <a:rPr lang="en-US" dirty="0"/>
              <a:t>Your organization’s most current financial statements</a:t>
            </a:r>
          </a:p>
          <a:p>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Checklist:</a:t>
            </a:r>
            <a:endParaRPr lang="en-US" u="sng" dirty="0"/>
          </a:p>
        </p:txBody>
      </p:sp>
    </p:spTree>
    <p:extLst>
      <p:ext uri="{BB962C8B-B14F-4D97-AF65-F5344CB8AC3E}">
        <p14:creationId xmlns:p14="http://schemas.microsoft.com/office/powerpoint/2010/main" val="2894373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lstStyle/>
          <a:p>
            <a:r>
              <a:rPr lang="en-US" dirty="0" smtClean="0"/>
              <a:t>Funds </a:t>
            </a:r>
            <a:r>
              <a:rPr lang="en-US" dirty="0"/>
              <a:t>are distributed by </a:t>
            </a:r>
            <a:r>
              <a:rPr lang="en-US" u="sng" dirty="0"/>
              <a:t>reimbursement</a:t>
            </a:r>
            <a:r>
              <a:rPr lang="en-US" dirty="0"/>
              <a:t> only.</a:t>
            </a:r>
          </a:p>
          <a:p>
            <a:r>
              <a:rPr lang="en-US" dirty="0"/>
              <a:t>Please do not begin ANY work until your contract has been signed and your scope of work approved</a:t>
            </a:r>
          </a:p>
          <a:p>
            <a:r>
              <a:rPr lang="en-US" dirty="0"/>
              <a:t>Provide reports quarterly as required for compliance.</a:t>
            </a:r>
          </a:p>
          <a:p>
            <a:r>
              <a:rPr lang="en-US" dirty="0"/>
              <a:t>Submit Request for expended funds quarterly as required for reimbursement</a:t>
            </a:r>
            <a:r>
              <a:rPr lang="en-US" dirty="0" smtClean="0"/>
              <a:t>.  It is acceptable to draw funds monthly. </a:t>
            </a:r>
            <a:endParaRPr lang="en-US" dirty="0"/>
          </a:p>
          <a:p>
            <a:r>
              <a:rPr lang="en-US" dirty="0"/>
              <a:t>Funds are to be expended within the 12 month contract period.</a:t>
            </a:r>
          </a:p>
          <a:p>
            <a:r>
              <a:rPr lang="en-US" dirty="0"/>
              <a:t>All funded non-profits must submit </a:t>
            </a:r>
            <a:r>
              <a:rPr lang="en-US" dirty="0" smtClean="0"/>
              <a:t>quarterly reports and a </a:t>
            </a:r>
            <a:r>
              <a:rPr lang="en-US" dirty="0"/>
              <a:t>year end report.</a:t>
            </a:r>
          </a:p>
          <a:p>
            <a:pPr marL="0" indent="0">
              <a:buNone/>
            </a:pPr>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Things to know:</a:t>
            </a:r>
            <a:endParaRPr lang="en-US" u="sng" dirty="0"/>
          </a:p>
        </p:txBody>
      </p:sp>
    </p:spTree>
    <p:extLst>
      <p:ext uri="{BB962C8B-B14F-4D97-AF65-F5344CB8AC3E}">
        <p14:creationId xmlns:p14="http://schemas.microsoft.com/office/powerpoint/2010/main" val="22260556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lstStyle/>
          <a:p>
            <a:pPr marL="0" indent="0">
              <a:buNone/>
            </a:pPr>
            <a:r>
              <a:rPr lang="en-US" dirty="0"/>
              <a:t>You must report quarterly - funds will be held if reports are past due! </a:t>
            </a:r>
          </a:p>
          <a:p>
            <a:pPr marL="0" indent="0">
              <a:buNone/>
            </a:pPr>
            <a:endParaRPr lang="en-US" dirty="0" smtClean="0"/>
          </a:p>
          <a:p>
            <a:pPr marL="0" indent="0">
              <a:buNone/>
            </a:pPr>
            <a:r>
              <a:rPr lang="en-US" dirty="0" smtClean="0"/>
              <a:t>Reporting Timeline:</a:t>
            </a:r>
            <a:endParaRPr lang="en-US" dirty="0"/>
          </a:p>
          <a:p>
            <a:pPr marL="0" indent="0">
              <a:buNone/>
            </a:pPr>
            <a:r>
              <a:rPr lang="en-US" dirty="0"/>
              <a:t>July - September – Report Due October 15th </a:t>
            </a:r>
          </a:p>
          <a:p>
            <a:pPr marL="0" indent="0">
              <a:buNone/>
            </a:pPr>
            <a:r>
              <a:rPr lang="en-US" dirty="0"/>
              <a:t>October - December– Report Due January 15th </a:t>
            </a:r>
          </a:p>
          <a:p>
            <a:pPr marL="0" indent="0">
              <a:buNone/>
            </a:pPr>
            <a:r>
              <a:rPr lang="en-US" dirty="0"/>
              <a:t>January - March – Report Due April 15th</a:t>
            </a:r>
          </a:p>
          <a:p>
            <a:pPr marL="0" indent="0">
              <a:buNone/>
            </a:pPr>
            <a:r>
              <a:rPr lang="en-US" dirty="0"/>
              <a:t>April – June – Report Due June 15th  </a:t>
            </a:r>
          </a:p>
          <a:p>
            <a:pPr marL="0" indent="0">
              <a:buNone/>
            </a:pPr>
            <a:r>
              <a:rPr lang="en-US" dirty="0"/>
              <a:t>Annual Reports &amp; Summary Narrative Due July 30th </a:t>
            </a:r>
          </a:p>
          <a:p>
            <a:pPr marL="0" indent="0">
              <a:buNone/>
            </a:pPr>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Things to know:</a:t>
            </a:r>
            <a:endParaRPr lang="en-US" u="sng" dirty="0"/>
          </a:p>
        </p:txBody>
      </p:sp>
    </p:spTree>
    <p:extLst>
      <p:ext uri="{BB962C8B-B14F-4D97-AF65-F5344CB8AC3E}">
        <p14:creationId xmlns:p14="http://schemas.microsoft.com/office/powerpoint/2010/main" val="252578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lstStyle/>
          <a:p>
            <a:r>
              <a:rPr lang="en-US" dirty="0"/>
              <a:t>We are ALL subject to Federal Rules &amp; Regulations </a:t>
            </a:r>
          </a:p>
          <a:p>
            <a:r>
              <a:rPr lang="en-US" dirty="0" smtClean="0"/>
              <a:t>2CFR Part 200</a:t>
            </a:r>
          </a:p>
          <a:p>
            <a:pPr lvl="1"/>
            <a:r>
              <a:rPr lang="en-US" dirty="0"/>
              <a:t>UNIFORM ADMINISTRATIVE REQUIREMENTS, COST PRINCIPLES, AND AUDIT REQUIREMENTS FOR FEDERAL </a:t>
            </a:r>
            <a:r>
              <a:rPr lang="en-US" dirty="0" smtClean="0"/>
              <a:t>AWARDS</a:t>
            </a:r>
          </a:p>
          <a:p>
            <a:r>
              <a:rPr lang="en-US" dirty="0"/>
              <a:t>24 CFR Part 570</a:t>
            </a:r>
          </a:p>
          <a:p>
            <a:pPr lvl="1"/>
            <a:r>
              <a:rPr lang="en-US" dirty="0" smtClean="0"/>
              <a:t>CDBG Program Regulations</a:t>
            </a:r>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Things to know:</a:t>
            </a:r>
            <a:endParaRPr lang="en-US" u="sng" dirty="0"/>
          </a:p>
        </p:txBody>
      </p:sp>
    </p:spTree>
    <p:extLst>
      <p:ext uri="{BB962C8B-B14F-4D97-AF65-F5344CB8AC3E}">
        <p14:creationId xmlns:p14="http://schemas.microsoft.com/office/powerpoint/2010/main" val="120907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normAutofit/>
          </a:bodyPr>
          <a:lstStyle/>
          <a:p>
            <a:r>
              <a:rPr lang="en-US" dirty="0"/>
              <a:t>What is the purpose of a sub-recipient monitoring?</a:t>
            </a:r>
          </a:p>
          <a:p>
            <a:pPr lvl="1"/>
            <a:r>
              <a:rPr lang="en-US" dirty="0"/>
              <a:t>It’s a HUD Requirement.</a:t>
            </a:r>
          </a:p>
          <a:p>
            <a:pPr lvl="1"/>
            <a:r>
              <a:rPr lang="en-US" dirty="0"/>
              <a:t>Sub-recipient monitoring is a key part of the CDBG program. The City bears the responsibility to ensure that Sub-recipients follow federal regulations, conduct the projects / services and accomplish the goals as established in the sub-recipient agreement.</a:t>
            </a:r>
          </a:p>
          <a:p>
            <a:pPr lvl="1"/>
            <a:r>
              <a:rPr lang="en-US" dirty="0"/>
              <a:t>Monitoring also provides opportunities for both the City and the Sub-recipients to identify issues that may hinder efforts to successfully accomplish the goals and address these issues in a timely manner. </a:t>
            </a:r>
          </a:p>
          <a:p>
            <a:pPr lvl="1"/>
            <a:r>
              <a:rPr lang="en-US" dirty="0"/>
              <a:t>Monitoring is also used by the City as a way to identify sub-recipient needs and provide technical assistance if necessary.</a:t>
            </a:r>
          </a:p>
          <a:p>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Things to know:</a:t>
            </a:r>
            <a:endParaRPr lang="en-US" u="sng" dirty="0"/>
          </a:p>
        </p:txBody>
      </p:sp>
    </p:spTree>
    <p:extLst>
      <p:ext uri="{BB962C8B-B14F-4D97-AF65-F5344CB8AC3E}">
        <p14:creationId xmlns:p14="http://schemas.microsoft.com/office/powerpoint/2010/main" val="3588694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Selection and Evaluation Process:</a:t>
            </a:r>
            <a:endParaRPr lang="en-US" sz="4000" dirty="0"/>
          </a:p>
        </p:txBody>
      </p:sp>
      <p:sp>
        <p:nvSpPr>
          <p:cNvPr id="3" name="Text Placeholder 2"/>
          <p:cNvSpPr>
            <a:spLocks noGrp="1"/>
          </p:cNvSpPr>
          <p:nvPr>
            <p:ph type="body" idx="1"/>
          </p:nvPr>
        </p:nvSpPr>
        <p:spPr>
          <a:xfrm>
            <a:off x="839788" y="1681163"/>
            <a:ext cx="8696098" cy="823912"/>
          </a:xfrm>
        </p:spPr>
        <p:txBody>
          <a:bodyPr>
            <a:normAutofit fontScale="92500" lnSpcReduction="20000"/>
          </a:bodyPr>
          <a:lstStyle/>
          <a:p>
            <a:r>
              <a:rPr lang="en-US" dirty="0"/>
              <a:t>The selection process of applications for funding will include a staff and Community Development Advisory Committee evaluation and recommendation for an award based on the following criteria:</a:t>
            </a:r>
          </a:p>
          <a:p>
            <a:endParaRPr lang="en-US" dirty="0"/>
          </a:p>
        </p:txBody>
      </p:sp>
      <p:sp>
        <p:nvSpPr>
          <p:cNvPr id="4" name="Content Placeholder 3"/>
          <p:cNvSpPr>
            <a:spLocks noGrp="1"/>
          </p:cNvSpPr>
          <p:nvPr>
            <p:ph sz="half" idx="2"/>
          </p:nvPr>
        </p:nvSpPr>
        <p:spPr>
          <a:xfrm>
            <a:off x="812533" y="2505075"/>
            <a:ext cx="5157787" cy="4346369"/>
          </a:xfrm>
        </p:spPr>
        <p:txBody>
          <a:bodyPr>
            <a:normAutofit/>
          </a:bodyPr>
          <a:lstStyle/>
          <a:p>
            <a:pPr fontAlgn="t"/>
            <a:r>
              <a:rPr lang="en-US" sz="2400" b="1" dirty="0"/>
              <a:t>Alignment with 5 year Consolidated Plan</a:t>
            </a:r>
            <a:endParaRPr lang="en-US" sz="2400" dirty="0"/>
          </a:p>
          <a:p>
            <a:pPr fontAlgn="t"/>
            <a:r>
              <a:rPr lang="en-US" sz="2400" b="1" dirty="0"/>
              <a:t>Public Benefit </a:t>
            </a:r>
            <a:endParaRPr lang="en-US" sz="2400" dirty="0"/>
          </a:p>
          <a:p>
            <a:pPr fontAlgn="t"/>
            <a:r>
              <a:rPr lang="en-US" sz="2400" b="1" dirty="0"/>
              <a:t>Organizational Capacity </a:t>
            </a:r>
            <a:endParaRPr lang="en-US" sz="2400" dirty="0"/>
          </a:p>
          <a:p>
            <a:pPr fontAlgn="t"/>
            <a:r>
              <a:rPr lang="en-US" sz="2400" b="1" dirty="0"/>
              <a:t>Collaboration/Leverage   </a:t>
            </a:r>
            <a:endParaRPr lang="en-US" sz="2400" dirty="0"/>
          </a:p>
          <a:p>
            <a:pPr fontAlgn="t"/>
            <a:r>
              <a:rPr lang="en-US" sz="2400" b="1" dirty="0"/>
              <a:t>Clarity and Completion </a:t>
            </a:r>
            <a:endParaRPr lang="en-US" sz="2400" dirty="0"/>
          </a:p>
          <a:p>
            <a:pPr fontAlgn="t"/>
            <a:r>
              <a:rPr lang="en-US" sz="2400" b="1" dirty="0"/>
              <a:t>Financial Feasibility </a:t>
            </a:r>
            <a:endParaRPr lang="en-US" sz="2400" dirty="0"/>
          </a:p>
          <a:p>
            <a:pPr fontAlgn="t"/>
            <a:r>
              <a:rPr lang="en-US" sz="2400" b="1" dirty="0"/>
              <a:t>Discretionary Assessment</a:t>
            </a:r>
            <a:endParaRPr lang="en-US" sz="2400" dirty="0"/>
          </a:p>
          <a:p>
            <a:endParaRPr lang="en-US" dirty="0"/>
          </a:p>
        </p:txBody>
      </p:sp>
      <p:sp>
        <p:nvSpPr>
          <p:cNvPr id="5" name="Text Placeholder 4"/>
          <p:cNvSpPr>
            <a:spLocks noGrp="1"/>
          </p:cNvSpPr>
          <p:nvPr>
            <p:ph type="body" sz="quarter" idx="3"/>
          </p:nvPr>
        </p:nvSpPr>
        <p:spPr>
          <a:xfrm>
            <a:off x="839788" y="1711656"/>
            <a:ext cx="1617622" cy="823912"/>
          </a:xfrm>
        </p:spPr>
        <p:txBody>
          <a:bodyPr/>
          <a:lstStyle/>
          <a:p>
            <a:r>
              <a:rPr lang="en-US" dirty="0" smtClean="0"/>
              <a:t>Criteria:</a:t>
            </a:r>
            <a:endParaRPr lang="en-US" dirty="0"/>
          </a:p>
        </p:txBody>
      </p:sp>
      <p:sp>
        <p:nvSpPr>
          <p:cNvPr id="6" name="Content Placeholder 5"/>
          <p:cNvSpPr>
            <a:spLocks noGrp="1"/>
          </p:cNvSpPr>
          <p:nvPr>
            <p:ph sz="quarter" idx="4"/>
          </p:nvPr>
        </p:nvSpPr>
        <p:spPr/>
        <p:txBody>
          <a:bodyPr>
            <a:normAutofit/>
          </a:bodyPr>
          <a:lstStyle/>
          <a:p>
            <a:pPr fontAlgn="t"/>
            <a:r>
              <a:rPr lang="en-US" b="1" dirty="0"/>
              <a:t>10 points</a:t>
            </a:r>
          </a:p>
          <a:p>
            <a:pPr fontAlgn="t"/>
            <a:r>
              <a:rPr lang="en-US" b="1" dirty="0"/>
              <a:t>30 points</a:t>
            </a:r>
            <a:endParaRPr lang="en-US" dirty="0"/>
          </a:p>
          <a:p>
            <a:pPr fontAlgn="t"/>
            <a:r>
              <a:rPr lang="en-US" b="1" dirty="0"/>
              <a:t>5 points</a:t>
            </a:r>
            <a:endParaRPr lang="en-US" dirty="0"/>
          </a:p>
          <a:p>
            <a:pPr fontAlgn="t"/>
            <a:r>
              <a:rPr lang="en-US" b="1" dirty="0"/>
              <a:t>20 points</a:t>
            </a:r>
            <a:endParaRPr lang="en-US" dirty="0"/>
          </a:p>
          <a:p>
            <a:pPr fontAlgn="t"/>
            <a:r>
              <a:rPr lang="en-US" b="1" dirty="0"/>
              <a:t>10 points</a:t>
            </a:r>
            <a:endParaRPr lang="en-US" dirty="0"/>
          </a:p>
          <a:p>
            <a:pPr fontAlgn="t"/>
            <a:r>
              <a:rPr lang="en-US" b="1" dirty="0"/>
              <a:t>20 points</a:t>
            </a:r>
            <a:endParaRPr lang="en-US" dirty="0"/>
          </a:p>
          <a:p>
            <a:pPr fontAlgn="t"/>
            <a:r>
              <a:rPr lang="en-US" b="1" dirty="0"/>
              <a:t> 5 points</a:t>
            </a:r>
            <a:endParaRPr lang="en-US" dirty="0"/>
          </a:p>
          <a:p>
            <a:endParaRPr lang="en-US" dirty="0"/>
          </a:p>
        </p:txBody>
      </p:sp>
      <p:sp>
        <p:nvSpPr>
          <p:cNvPr id="7" name="Rectangle 6"/>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9" name="Rectangle 8"/>
          <p:cNvSpPr/>
          <p:nvPr/>
        </p:nvSpPr>
        <p:spPr>
          <a:xfrm>
            <a:off x="139842" y="36047"/>
            <a:ext cx="5344155" cy="584775"/>
          </a:xfrm>
          <a:prstGeom prst="rect">
            <a:avLst/>
          </a:prstGeom>
        </p:spPr>
        <p:txBody>
          <a:bodyPr wrap="none">
            <a:spAutoFit/>
          </a:bodyPr>
          <a:lstStyle/>
          <a:p>
            <a:r>
              <a:rPr lang="en-US" sz="3200" b="1" dirty="0">
                <a:solidFill>
                  <a:schemeClr val="bg1"/>
                </a:solidFill>
              </a:rPr>
              <a:t>CDBG Sub-recipient Workshop</a:t>
            </a:r>
          </a:p>
        </p:txBody>
      </p:sp>
    </p:spTree>
    <p:extLst>
      <p:ext uri="{BB962C8B-B14F-4D97-AF65-F5344CB8AC3E}">
        <p14:creationId xmlns:p14="http://schemas.microsoft.com/office/powerpoint/2010/main" val="2666241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Selection and Evaluation Process:</a:t>
            </a:r>
            <a:endParaRPr lang="en-US" sz="4000" dirty="0"/>
          </a:p>
        </p:txBody>
      </p:sp>
      <p:sp>
        <p:nvSpPr>
          <p:cNvPr id="3" name="Text Placeholder 2"/>
          <p:cNvSpPr>
            <a:spLocks noGrp="1"/>
          </p:cNvSpPr>
          <p:nvPr>
            <p:ph type="body" idx="1"/>
          </p:nvPr>
        </p:nvSpPr>
        <p:spPr>
          <a:xfrm>
            <a:off x="839788" y="1681163"/>
            <a:ext cx="8696098" cy="823912"/>
          </a:xfrm>
        </p:spPr>
        <p:txBody>
          <a:bodyPr>
            <a:normAutofit/>
          </a:bodyPr>
          <a:lstStyle/>
          <a:p>
            <a:r>
              <a:rPr lang="en-US" dirty="0" smtClean="0"/>
              <a:t>	</a:t>
            </a:r>
            <a:endParaRPr lang="en-US" dirty="0"/>
          </a:p>
        </p:txBody>
      </p:sp>
      <p:sp>
        <p:nvSpPr>
          <p:cNvPr id="4" name="Content Placeholder 3"/>
          <p:cNvSpPr>
            <a:spLocks noGrp="1"/>
          </p:cNvSpPr>
          <p:nvPr>
            <p:ph sz="half" idx="2"/>
          </p:nvPr>
        </p:nvSpPr>
        <p:spPr>
          <a:xfrm>
            <a:off x="839788" y="2714124"/>
            <a:ext cx="5157787" cy="3852931"/>
          </a:xfrm>
        </p:spPr>
        <p:txBody>
          <a:bodyPr>
            <a:normAutofit/>
          </a:bodyPr>
          <a:lstStyle/>
          <a:p>
            <a:r>
              <a:rPr lang="en-US" dirty="0"/>
              <a:t>Prior work experience with CDBG and other grant funds</a:t>
            </a:r>
          </a:p>
          <a:p>
            <a:r>
              <a:rPr lang="en-US" dirty="0" smtClean="0"/>
              <a:t>Adequate </a:t>
            </a:r>
            <a:r>
              <a:rPr lang="en-US" dirty="0"/>
              <a:t>staff</a:t>
            </a:r>
          </a:p>
          <a:p>
            <a:r>
              <a:rPr lang="en-US" dirty="0"/>
              <a:t>Key staff experience/capability</a:t>
            </a:r>
          </a:p>
          <a:p>
            <a:r>
              <a:rPr lang="en-US" dirty="0"/>
              <a:t>Agency capacity</a:t>
            </a:r>
          </a:p>
          <a:p>
            <a:endParaRPr lang="en-US" dirty="0"/>
          </a:p>
        </p:txBody>
      </p:sp>
      <p:sp>
        <p:nvSpPr>
          <p:cNvPr id="5" name="Text Placeholder 4"/>
          <p:cNvSpPr>
            <a:spLocks noGrp="1"/>
          </p:cNvSpPr>
          <p:nvPr>
            <p:ph type="body" sz="quarter" idx="3"/>
          </p:nvPr>
        </p:nvSpPr>
        <p:spPr>
          <a:xfrm>
            <a:off x="839788" y="1681163"/>
            <a:ext cx="10515600" cy="823912"/>
          </a:xfrm>
        </p:spPr>
        <p:txBody>
          <a:bodyPr>
            <a:normAutofit lnSpcReduction="10000"/>
          </a:bodyPr>
          <a:lstStyle/>
          <a:p>
            <a:r>
              <a:rPr lang="en-US" dirty="0" smtClean="0"/>
              <a:t>Does your agency have a plan? </a:t>
            </a:r>
          </a:p>
          <a:p>
            <a:r>
              <a:rPr lang="en-US" dirty="0" smtClean="0"/>
              <a:t>Are the goals clearly defined?</a:t>
            </a:r>
            <a:endParaRPr lang="en-US" dirty="0"/>
          </a:p>
        </p:txBody>
      </p:sp>
      <p:sp>
        <p:nvSpPr>
          <p:cNvPr id="6" name="Content Placeholder 5"/>
          <p:cNvSpPr>
            <a:spLocks noGrp="1"/>
          </p:cNvSpPr>
          <p:nvPr>
            <p:ph sz="quarter" idx="4"/>
          </p:nvPr>
        </p:nvSpPr>
        <p:spPr/>
        <p:txBody>
          <a:bodyPr>
            <a:normAutofit fontScale="55000" lnSpcReduction="20000"/>
          </a:bodyPr>
          <a:lstStyle/>
          <a:p>
            <a:pPr fontAlgn="t"/>
            <a:endParaRPr lang="en-US" dirty="0"/>
          </a:p>
          <a:p>
            <a:r>
              <a:rPr lang="en-US" dirty="0"/>
              <a:t>Is the need adequately described?</a:t>
            </a:r>
          </a:p>
          <a:p>
            <a:r>
              <a:rPr lang="en-US" dirty="0"/>
              <a:t>Will the project address </a:t>
            </a:r>
            <a:r>
              <a:rPr lang="en-US" dirty="0" smtClean="0"/>
              <a:t>service gaps in the community?</a:t>
            </a:r>
            <a:endParaRPr lang="en-US" dirty="0"/>
          </a:p>
          <a:p>
            <a:r>
              <a:rPr lang="en-US" dirty="0"/>
              <a:t>Will the project improve the quality of life?</a:t>
            </a:r>
          </a:p>
          <a:p>
            <a:r>
              <a:rPr lang="en-US" dirty="0"/>
              <a:t>Does the applicant indicate outcomes?</a:t>
            </a:r>
          </a:p>
          <a:p>
            <a:r>
              <a:rPr lang="en-US" dirty="0"/>
              <a:t>Does the applicant define goals?</a:t>
            </a:r>
          </a:p>
          <a:p>
            <a:r>
              <a:rPr lang="en-US" dirty="0"/>
              <a:t>Is the process adequately described?</a:t>
            </a:r>
          </a:p>
          <a:p>
            <a:r>
              <a:rPr lang="en-US" dirty="0"/>
              <a:t>Outcomes and success measureable?</a:t>
            </a:r>
          </a:p>
          <a:p>
            <a:r>
              <a:rPr lang="en-US" dirty="0"/>
              <a:t>What National Objective is being met?</a:t>
            </a:r>
          </a:p>
          <a:p>
            <a:r>
              <a:rPr lang="en-US" dirty="0"/>
              <a:t>Any efforts to coordinate and collaborate with other agencies?</a:t>
            </a:r>
          </a:p>
          <a:p>
            <a:r>
              <a:rPr lang="en-US" dirty="0"/>
              <a:t>Service area identified (Kingsport City Limits)</a:t>
            </a:r>
          </a:p>
          <a:p>
            <a:r>
              <a:rPr lang="en-US" dirty="0"/>
              <a:t>Any special attention to target population</a:t>
            </a:r>
          </a:p>
          <a:p>
            <a:endParaRPr lang="en-US" dirty="0"/>
          </a:p>
        </p:txBody>
      </p:sp>
      <p:sp>
        <p:nvSpPr>
          <p:cNvPr id="7" name="Rectangle 6"/>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9" name="Rectangle 8"/>
          <p:cNvSpPr/>
          <p:nvPr/>
        </p:nvSpPr>
        <p:spPr>
          <a:xfrm>
            <a:off x="139842" y="36047"/>
            <a:ext cx="5344155" cy="584775"/>
          </a:xfrm>
          <a:prstGeom prst="rect">
            <a:avLst/>
          </a:prstGeom>
        </p:spPr>
        <p:txBody>
          <a:bodyPr wrap="none">
            <a:spAutoFit/>
          </a:bodyPr>
          <a:lstStyle/>
          <a:p>
            <a:r>
              <a:rPr lang="en-US" sz="3200" b="1" dirty="0">
                <a:solidFill>
                  <a:schemeClr val="bg1"/>
                </a:solidFill>
              </a:rPr>
              <a:t>CDBG Sub-recipient Workshop</a:t>
            </a:r>
          </a:p>
        </p:txBody>
      </p:sp>
    </p:spTree>
    <p:extLst>
      <p:ext uri="{BB962C8B-B14F-4D97-AF65-F5344CB8AC3E}">
        <p14:creationId xmlns:p14="http://schemas.microsoft.com/office/powerpoint/2010/main" val="121263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normAutofit/>
          </a:bodyPr>
          <a:lstStyle/>
          <a:p>
            <a:r>
              <a:rPr lang="en-US" dirty="0"/>
              <a:t>Grant applications go through a four step approval process:</a:t>
            </a:r>
          </a:p>
          <a:p>
            <a:pPr lvl="1"/>
            <a:r>
              <a:rPr lang="en-US" dirty="0"/>
              <a:t>Staff Review - (Non-compliant organizations are </a:t>
            </a:r>
            <a:r>
              <a:rPr lang="en-US" dirty="0" smtClean="0"/>
              <a:t>identified.)</a:t>
            </a:r>
            <a:endParaRPr lang="en-US" dirty="0"/>
          </a:p>
          <a:p>
            <a:pPr lvl="1"/>
            <a:r>
              <a:rPr lang="en-US" dirty="0" smtClean="0"/>
              <a:t>Community Development Advisory Committee </a:t>
            </a:r>
            <a:r>
              <a:rPr lang="en-US" dirty="0"/>
              <a:t>reviews the requests and makes  funding recommendations to Board of Mayor and Alderman</a:t>
            </a:r>
            <a:r>
              <a:rPr lang="en-US" dirty="0" smtClean="0"/>
              <a:t>.</a:t>
            </a:r>
            <a:endParaRPr lang="en-US" dirty="0"/>
          </a:p>
          <a:p>
            <a:pPr lvl="1"/>
            <a:r>
              <a:rPr lang="en-US" dirty="0"/>
              <a:t>City Board of Mayor and Aldermen reviews the Committee’s recommendation and may adopt or change the funding allocations.</a:t>
            </a:r>
          </a:p>
          <a:p>
            <a:pPr lvl="1"/>
            <a:r>
              <a:rPr lang="en-US" dirty="0"/>
              <a:t>The BMA’s funding decision is then sent to HUD as part of the City of Kingsport Annual Action Plan for HUD approval or denial.</a:t>
            </a:r>
          </a:p>
          <a:p>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Selection and Evaluation Processes:</a:t>
            </a:r>
            <a:endParaRPr lang="en-US" u="sng" dirty="0"/>
          </a:p>
        </p:txBody>
      </p:sp>
    </p:spTree>
    <p:extLst>
      <p:ext uri="{BB962C8B-B14F-4D97-AF65-F5344CB8AC3E}">
        <p14:creationId xmlns:p14="http://schemas.microsoft.com/office/powerpoint/2010/main" val="36068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773875" y="1690688"/>
            <a:ext cx="10515600" cy="4351338"/>
          </a:xfrm>
        </p:spPr>
        <p:txBody>
          <a:bodyPr>
            <a:normAutofit/>
          </a:bodyPr>
          <a:lstStyle/>
          <a:p>
            <a:pPr marL="0" indent="0">
              <a:buNone/>
            </a:pPr>
            <a:r>
              <a:rPr lang="en-US" dirty="0"/>
              <a:t>Purpose:</a:t>
            </a:r>
          </a:p>
          <a:p>
            <a:pPr marL="0" indent="0">
              <a:buNone/>
            </a:pPr>
            <a:r>
              <a:rPr lang="en-US" dirty="0"/>
              <a:t>Community Development Block Grant (CDBG) funds are provided by the U.S. Department of Housing and Urban Development (HUD) in order to improve local communities by providing decent housing, improved infrastructure, public facilities and services, and improved economic opportunities. </a:t>
            </a:r>
            <a:endParaRPr lang="en-US" dirty="0" smtClean="0"/>
          </a:p>
          <a:p>
            <a:pPr marL="0" indent="0">
              <a:buNone/>
            </a:pPr>
            <a:endParaRPr lang="en-US" dirty="0"/>
          </a:p>
          <a:p>
            <a:pPr marL="0" indent="0">
              <a:buNone/>
            </a:pPr>
            <a:r>
              <a:rPr lang="en-US" dirty="0" smtClean="0"/>
              <a:t>Federal </a:t>
            </a:r>
            <a:r>
              <a:rPr lang="en-US" dirty="0"/>
              <a:t>law requires community development grant </a:t>
            </a:r>
            <a:r>
              <a:rPr lang="en-US" dirty="0" smtClean="0"/>
              <a:t>funds to primarily </a:t>
            </a:r>
            <a:r>
              <a:rPr lang="en-US" dirty="0"/>
              <a:t>benefit </a:t>
            </a:r>
            <a:r>
              <a:rPr lang="en-US" u="sng" dirty="0"/>
              <a:t>low and moderate-income </a:t>
            </a:r>
            <a:r>
              <a:rPr lang="en-US" u="sng" dirty="0" smtClean="0"/>
              <a:t>persons or areas. </a:t>
            </a:r>
            <a:endParaRPr lang="en-US" u="sng"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CDBG Overview</a:t>
            </a:r>
            <a:endParaRPr lang="en-US" u="sng" dirty="0"/>
          </a:p>
        </p:txBody>
      </p:sp>
    </p:spTree>
    <p:extLst>
      <p:ext uri="{BB962C8B-B14F-4D97-AF65-F5344CB8AC3E}">
        <p14:creationId xmlns:p14="http://schemas.microsoft.com/office/powerpoint/2010/main" val="1950170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normAutofit fontScale="92500" lnSpcReduction="10000"/>
          </a:bodyPr>
          <a:lstStyle/>
          <a:p>
            <a:r>
              <a:rPr lang="en-US" dirty="0" smtClean="0"/>
              <a:t>Contractual Requirements</a:t>
            </a:r>
            <a:endParaRPr lang="en-US" dirty="0"/>
          </a:p>
          <a:p>
            <a:pPr lvl="1"/>
            <a:r>
              <a:rPr lang="en-US" dirty="0"/>
              <a:t>Applicants must demonstrate that they are a nonprofit organization or a governmental agency.</a:t>
            </a:r>
          </a:p>
          <a:p>
            <a:pPr lvl="1"/>
            <a:r>
              <a:rPr lang="en-US" dirty="0"/>
              <a:t>After an application is approved for funding, an agreement will be prepared and sent by the City to the identified by the applicant as the authorized official for signature. </a:t>
            </a:r>
          </a:p>
          <a:p>
            <a:pPr lvl="1"/>
            <a:r>
              <a:rPr lang="en-US" dirty="0"/>
              <a:t>Each agency receiving CDBG funding from the City is required to certify that it will conduct its business in compliance with the non-discrimination requirements of the City, State and Federal governments, as applicable. Equal Opportunity in Employment policies will be required.</a:t>
            </a:r>
          </a:p>
          <a:p>
            <a:pPr lvl="1"/>
            <a:r>
              <a:rPr lang="en-US" dirty="0"/>
              <a:t>In the event of </a:t>
            </a:r>
            <a:r>
              <a:rPr lang="en-US" u="sng" dirty="0"/>
              <a:t>non-compliance</a:t>
            </a:r>
            <a:r>
              <a:rPr lang="en-US" dirty="0"/>
              <a:t>, the agreement may be terminated or suspended.</a:t>
            </a:r>
          </a:p>
          <a:p>
            <a:pPr lvl="1"/>
            <a:r>
              <a:rPr lang="en-US" dirty="0"/>
              <a:t>All recipients will be required to comply with the federal government’s audit requirements as described in 2 CFR 200 Uniform Administrative Requirements, Cost Principles, and Audit Requirements for Federal Awards.</a:t>
            </a:r>
          </a:p>
          <a:p>
            <a:pPr lvl="1"/>
            <a:r>
              <a:rPr lang="en-US" dirty="0"/>
              <a:t>Proposed project must meet one of the CDBG National Objectives</a:t>
            </a:r>
          </a:p>
          <a:p>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Selection and Evaluation Processes:</a:t>
            </a:r>
            <a:endParaRPr lang="en-US" u="sng" dirty="0"/>
          </a:p>
        </p:txBody>
      </p:sp>
    </p:spTree>
    <p:extLst>
      <p:ext uri="{BB962C8B-B14F-4D97-AF65-F5344CB8AC3E}">
        <p14:creationId xmlns:p14="http://schemas.microsoft.com/office/powerpoint/2010/main" val="2093832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normAutofit/>
          </a:bodyPr>
          <a:lstStyle/>
          <a:p>
            <a:r>
              <a:rPr lang="en-US" dirty="0"/>
              <a:t>Funds are limited so be realistic in your </a:t>
            </a:r>
            <a:r>
              <a:rPr lang="en-US" dirty="0" smtClean="0"/>
              <a:t>request.</a:t>
            </a:r>
            <a:endParaRPr lang="en-US" dirty="0"/>
          </a:p>
          <a:p>
            <a:r>
              <a:rPr lang="en-US" dirty="0" smtClean="0"/>
              <a:t>Is </a:t>
            </a:r>
            <a:r>
              <a:rPr lang="en-US" dirty="0"/>
              <a:t>it a project you can complete within 12 months?</a:t>
            </a:r>
          </a:p>
          <a:p>
            <a:r>
              <a:rPr lang="en-US" dirty="0" smtClean="0"/>
              <a:t>Do </a:t>
            </a:r>
            <a:r>
              <a:rPr lang="en-US" dirty="0"/>
              <a:t>you have other funds available?   </a:t>
            </a:r>
          </a:p>
          <a:p>
            <a:r>
              <a:rPr lang="en-US" dirty="0" smtClean="0"/>
              <a:t>CDBG </a:t>
            </a:r>
            <a:r>
              <a:rPr lang="en-US" dirty="0"/>
              <a:t>funds are “gap” funds.</a:t>
            </a:r>
          </a:p>
          <a:p>
            <a:r>
              <a:rPr lang="en-US" dirty="0" smtClean="0"/>
              <a:t>CDBG </a:t>
            </a:r>
            <a:r>
              <a:rPr lang="en-US" dirty="0"/>
              <a:t>funding cannot nor is it intended to fund a project and/or program 100% - funds are not meant to sustain your organization</a:t>
            </a:r>
          </a:p>
          <a:p>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Funding Request:</a:t>
            </a:r>
            <a:endParaRPr lang="en-US" u="sng" dirty="0"/>
          </a:p>
        </p:txBody>
      </p:sp>
    </p:spTree>
    <p:extLst>
      <p:ext uri="{BB962C8B-B14F-4D97-AF65-F5344CB8AC3E}">
        <p14:creationId xmlns:p14="http://schemas.microsoft.com/office/powerpoint/2010/main" val="1466482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normAutofit/>
          </a:bodyPr>
          <a:lstStyle/>
          <a:p>
            <a:r>
              <a:rPr lang="en-US" dirty="0" smtClean="0"/>
              <a:t>Contact Information:</a:t>
            </a:r>
          </a:p>
          <a:p>
            <a:pPr marL="0" indent="0" algn="ctr">
              <a:buNone/>
            </a:pPr>
            <a:endParaRPr lang="en-US" dirty="0" smtClean="0"/>
          </a:p>
          <a:p>
            <a:pPr marL="0" indent="0" algn="ctr">
              <a:buNone/>
            </a:pPr>
            <a:endParaRPr lang="en-US" dirty="0"/>
          </a:p>
          <a:p>
            <a:pPr marL="0" indent="0" algn="ctr">
              <a:buNone/>
            </a:pPr>
            <a:r>
              <a:rPr lang="en-US" dirty="0" smtClean="0"/>
              <a:t>Michael </a:t>
            </a:r>
            <a:r>
              <a:rPr lang="en-US" dirty="0"/>
              <a:t>Price </a:t>
            </a:r>
          </a:p>
          <a:p>
            <a:pPr marL="0" indent="0" algn="ctr">
              <a:buNone/>
            </a:pPr>
            <a:r>
              <a:rPr lang="en-US" dirty="0"/>
              <a:t>415 Broad St, 2nd Floor </a:t>
            </a:r>
          </a:p>
          <a:p>
            <a:pPr marL="0" indent="0" algn="ctr">
              <a:buNone/>
            </a:pPr>
            <a:r>
              <a:rPr lang="en-US" dirty="0"/>
              <a:t>(423)224-2877</a:t>
            </a:r>
          </a:p>
          <a:p>
            <a:pPr marL="0" indent="0" algn="ctr">
              <a:buNone/>
            </a:pPr>
            <a:r>
              <a:rPr lang="en-US" dirty="0"/>
              <a:t>Michaelprice@KingsportTn.gov </a:t>
            </a:r>
          </a:p>
          <a:p>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Questions?</a:t>
            </a:r>
            <a:endParaRPr lang="en-US" u="sng" dirty="0"/>
          </a:p>
        </p:txBody>
      </p:sp>
    </p:spTree>
    <p:extLst>
      <p:ext uri="{BB962C8B-B14F-4D97-AF65-F5344CB8AC3E}">
        <p14:creationId xmlns:p14="http://schemas.microsoft.com/office/powerpoint/2010/main" val="335023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normAutofit/>
          </a:bodyPr>
          <a:lstStyle/>
          <a:p>
            <a:pPr marL="0" indent="0">
              <a:buNone/>
            </a:pPr>
            <a:r>
              <a:rPr lang="en-US" dirty="0" smtClean="0"/>
              <a:t>CDBG Objectives:</a:t>
            </a:r>
          </a:p>
          <a:p>
            <a:r>
              <a:rPr lang="en-US" dirty="0"/>
              <a:t>Benefit to low- and moderate- income (LMI) persons; </a:t>
            </a:r>
          </a:p>
          <a:p>
            <a:r>
              <a:rPr lang="en-US" dirty="0"/>
              <a:t>Aid in the prevention or elimination of slums or blight; and </a:t>
            </a:r>
          </a:p>
          <a:p>
            <a:r>
              <a:rPr lang="en-US" dirty="0"/>
              <a:t>Meet a need having a particular urgency (referred to </a:t>
            </a:r>
            <a:r>
              <a:rPr lang="en-US" dirty="0" smtClean="0"/>
              <a:t>as an </a:t>
            </a:r>
            <a:r>
              <a:rPr lang="en-US" dirty="0"/>
              <a:t>urgent need).  Where other funding does not exist. </a:t>
            </a:r>
            <a:endParaRPr lang="en-US" dirty="0" smtClean="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smtClean="0"/>
              <a:t>CDBG Overview</a:t>
            </a:r>
            <a:endParaRPr lang="en-US" u="sng" dirty="0"/>
          </a:p>
        </p:txBody>
      </p:sp>
    </p:spTree>
    <p:extLst>
      <p:ext uri="{BB962C8B-B14F-4D97-AF65-F5344CB8AC3E}">
        <p14:creationId xmlns:p14="http://schemas.microsoft.com/office/powerpoint/2010/main" val="3511189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lstStyle/>
          <a:p>
            <a:pPr marL="0" indent="0">
              <a:buNone/>
            </a:pPr>
            <a:endParaRPr lang="en-US" dirty="0" smtClean="0"/>
          </a:p>
          <a:p>
            <a:r>
              <a:rPr lang="en-US" u="sng" dirty="0"/>
              <a:t>Estimated</a:t>
            </a:r>
            <a:r>
              <a:rPr lang="en-US" dirty="0"/>
              <a:t> funding available</a:t>
            </a:r>
            <a:r>
              <a:rPr lang="en-US" dirty="0" smtClean="0"/>
              <a:t>:</a:t>
            </a:r>
          </a:p>
          <a:p>
            <a:r>
              <a:rPr lang="en-US" dirty="0" smtClean="0"/>
              <a:t>2026 Allocation: Estimated $457,885.00</a:t>
            </a:r>
            <a:endParaRPr lang="en-US" dirty="0"/>
          </a:p>
          <a:p>
            <a:pPr lvl="1"/>
            <a:r>
              <a:rPr lang="en-US" dirty="0" smtClean="0"/>
              <a:t>Community </a:t>
            </a:r>
            <a:r>
              <a:rPr lang="en-US" dirty="0"/>
              <a:t>Enrichment - </a:t>
            </a:r>
            <a:r>
              <a:rPr lang="en-US" dirty="0" smtClean="0"/>
              <a:t>$68,682.75 </a:t>
            </a:r>
            <a:r>
              <a:rPr lang="en-US" dirty="0"/>
              <a:t>for public service projects </a:t>
            </a:r>
          </a:p>
          <a:p>
            <a:pPr lvl="1"/>
            <a:r>
              <a:rPr lang="en-US" dirty="0" smtClean="0"/>
              <a:t>Rehabilitation </a:t>
            </a:r>
            <a:r>
              <a:rPr lang="en-US" dirty="0"/>
              <a:t>- </a:t>
            </a:r>
            <a:r>
              <a:rPr lang="en-US" dirty="0" smtClean="0"/>
              <a:t>$177,625.25 </a:t>
            </a:r>
            <a:r>
              <a:rPr lang="en-US" dirty="0"/>
              <a:t>for emergency home repair </a:t>
            </a:r>
            <a:r>
              <a:rPr lang="en-US" dirty="0" smtClean="0"/>
              <a:t>projects</a:t>
            </a:r>
          </a:p>
          <a:p>
            <a:pPr lvl="1"/>
            <a:r>
              <a:rPr lang="en-US" dirty="0" smtClean="0"/>
              <a:t>Exact award has not been announced by HUD</a:t>
            </a:r>
            <a:endParaRPr lang="en-US" dirty="0"/>
          </a:p>
          <a:p>
            <a:pPr marL="0" indent="0">
              <a:buNone/>
            </a:pPr>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a:t>Notice of Funding Availability </a:t>
            </a:r>
          </a:p>
        </p:txBody>
      </p:sp>
    </p:spTree>
    <p:extLst>
      <p:ext uri="{BB962C8B-B14F-4D97-AF65-F5344CB8AC3E}">
        <p14:creationId xmlns:p14="http://schemas.microsoft.com/office/powerpoint/2010/main" val="38518656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6" name="Content Placeholder 5"/>
          <p:cNvSpPr>
            <a:spLocks noGrp="1"/>
          </p:cNvSpPr>
          <p:nvPr>
            <p:ph idx="1"/>
          </p:nvPr>
        </p:nvSpPr>
        <p:spPr>
          <a:xfrm>
            <a:off x="838200" y="1818307"/>
            <a:ext cx="10515600" cy="4351338"/>
          </a:xfrm>
        </p:spPr>
        <p:txBody>
          <a:bodyPr/>
          <a:lstStyle/>
          <a:p>
            <a:pPr marL="0" indent="0">
              <a:buNone/>
            </a:pPr>
            <a:r>
              <a:rPr lang="en-US" dirty="0" smtClean="0"/>
              <a:t>Scope </a:t>
            </a:r>
            <a:r>
              <a:rPr lang="en-US" dirty="0"/>
              <a:t>of Work: </a:t>
            </a:r>
          </a:p>
          <a:p>
            <a:r>
              <a:rPr lang="en-US" dirty="0"/>
              <a:t>Under this program, CDBG funds may be used to provide services (including direct service labor, supplies, materials, facility </a:t>
            </a:r>
            <a:r>
              <a:rPr lang="en-US" dirty="0" smtClean="0"/>
              <a:t>maintenance, operation </a:t>
            </a:r>
            <a:r>
              <a:rPr lang="en-US" dirty="0"/>
              <a:t>costs, and other costs). </a:t>
            </a:r>
          </a:p>
          <a:p>
            <a:r>
              <a:rPr lang="en-US" dirty="0"/>
              <a:t>The completed application must address one or more of the targeted public service </a:t>
            </a:r>
            <a:r>
              <a:rPr lang="en-US" dirty="0" smtClean="0"/>
              <a:t>needs and </a:t>
            </a:r>
            <a:r>
              <a:rPr lang="en-US" dirty="0"/>
              <a:t>must serve primarily low to moderate-income persons in City of Kingsport.</a:t>
            </a:r>
          </a:p>
          <a:p>
            <a:pPr marL="0" indent="0">
              <a:buNone/>
            </a:pPr>
            <a:r>
              <a:rPr lang="en-US" dirty="0"/>
              <a:t>Implementation Period: July </a:t>
            </a:r>
            <a:r>
              <a:rPr lang="en-US" dirty="0" smtClean="0"/>
              <a:t>2026 </a:t>
            </a:r>
            <a:r>
              <a:rPr lang="en-US" dirty="0"/>
              <a:t>– June </a:t>
            </a:r>
            <a:r>
              <a:rPr lang="en-US" dirty="0" smtClean="0"/>
              <a:t>2027</a:t>
            </a:r>
            <a:endParaRPr lang="en-US" dirty="0"/>
          </a:p>
          <a:p>
            <a:pPr marL="0" indent="0">
              <a:buNone/>
            </a:pPr>
            <a:endParaRPr lang="en-US" dirty="0"/>
          </a:p>
        </p:txBody>
      </p:sp>
      <p:sp>
        <p:nvSpPr>
          <p:cNvPr id="4" name="Rectangle 3"/>
          <p:cNvSpPr/>
          <p:nvPr/>
        </p:nvSpPr>
        <p:spPr>
          <a:xfrm>
            <a:off x="139842" y="36047"/>
            <a:ext cx="5344155" cy="584775"/>
          </a:xfrm>
          <a:prstGeom prst="rect">
            <a:avLst/>
          </a:prstGeom>
        </p:spPr>
        <p:txBody>
          <a:bodyPr wrap="none">
            <a:spAutoFit/>
          </a:bodyPr>
          <a:lstStyle/>
          <a:p>
            <a:r>
              <a:rPr lang="en-US" sz="3200" b="1" dirty="0" smtClean="0">
                <a:solidFill>
                  <a:schemeClr val="bg1"/>
                </a:solidFill>
              </a:rPr>
              <a:t>CDBG Sub-recipient Workshop</a:t>
            </a:r>
            <a:endParaRPr lang="en-US" sz="3200" b="1" dirty="0">
              <a:solidFill>
                <a:schemeClr val="bg1"/>
              </a:solidFill>
            </a:endParaRPr>
          </a:p>
        </p:txBody>
      </p:sp>
      <p:sp>
        <p:nvSpPr>
          <p:cNvPr id="8" name="Title 1"/>
          <p:cNvSpPr>
            <a:spLocks noGrp="1"/>
          </p:cNvSpPr>
          <p:nvPr>
            <p:ph type="title"/>
          </p:nvPr>
        </p:nvSpPr>
        <p:spPr>
          <a:xfrm>
            <a:off x="838200" y="365125"/>
            <a:ext cx="10515600" cy="1325563"/>
          </a:xfrm>
        </p:spPr>
        <p:txBody>
          <a:bodyPr/>
          <a:lstStyle/>
          <a:p>
            <a:r>
              <a:rPr lang="en-US" u="sng" dirty="0"/>
              <a:t>Notice of Funding Availability </a:t>
            </a:r>
          </a:p>
        </p:txBody>
      </p:sp>
    </p:spTree>
    <p:extLst>
      <p:ext uri="{BB962C8B-B14F-4D97-AF65-F5344CB8AC3E}">
        <p14:creationId xmlns:p14="http://schemas.microsoft.com/office/powerpoint/2010/main" val="3215824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sz="half" idx="1"/>
          </p:nvPr>
        </p:nvSpPr>
        <p:spPr/>
        <p:txBody>
          <a:bodyPr>
            <a:normAutofit lnSpcReduction="10000"/>
          </a:bodyPr>
          <a:lstStyle/>
          <a:p>
            <a:r>
              <a:rPr lang="en-US" dirty="0"/>
              <a:t>Application </a:t>
            </a:r>
          </a:p>
          <a:p>
            <a:pPr lvl="1"/>
            <a:r>
              <a:rPr lang="en-US" dirty="0"/>
              <a:t>The application itself is a measure of the applicant’s capacity.</a:t>
            </a:r>
          </a:p>
          <a:p>
            <a:pPr lvl="1"/>
            <a:r>
              <a:rPr lang="en-US" dirty="0"/>
              <a:t>Follow instructions and submit all requested documentation.</a:t>
            </a:r>
          </a:p>
          <a:p>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dirty="0"/>
              <a:t>Be innovative</a:t>
            </a:r>
          </a:p>
          <a:p>
            <a:pPr lvl="1"/>
            <a:r>
              <a:rPr lang="en-US" dirty="0"/>
              <a:t>We’re looking for new and innovative projects</a:t>
            </a:r>
          </a:p>
          <a:p>
            <a:pPr lvl="1"/>
            <a:r>
              <a:rPr lang="en-US" dirty="0"/>
              <a:t>If your project has been funded before - how can you increase your level of service</a:t>
            </a:r>
          </a:p>
          <a:p>
            <a:r>
              <a:rPr lang="en-US" dirty="0"/>
              <a:t>Don’t forget the </a:t>
            </a:r>
            <a:r>
              <a:rPr lang="en-US" dirty="0" smtClean="0"/>
              <a:t>Basics</a:t>
            </a:r>
          </a:p>
          <a:p>
            <a:pPr lvl="1"/>
            <a:r>
              <a:rPr lang="en-US" dirty="0"/>
              <a:t>Complete ALL questions in the application (use N/A)</a:t>
            </a:r>
          </a:p>
          <a:p>
            <a:pPr lvl="1"/>
            <a:r>
              <a:rPr lang="en-US" dirty="0"/>
              <a:t>Use the application checklist to verify all requested information has been provided</a:t>
            </a:r>
          </a:p>
          <a:p>
            <a:pPr lvl="1"/>
            <a:endParaRPr lang="en-US" dirty="0"/>
          </a:p>
        </p:txBody>
      </p:sp>
      <p:sp>
        <p:nvSpPr>
          <p:cNvPr id="5" name="Rectangle 4"/>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7" name="Rectangle 6"/>
          <p:cNvSpPr/>
          <p:nvPr/>
        </p:nvSpPr>
        <p:spPr>
          <a:xfrm>
            <a:off x="139842" y="36047"/>
            <a:ext cx="5344155" cy="584775"/>
          </a:xfrm>
          <a:prstGeom prst="rect">
            <a:avLst/>
          </a:prstGeom>
        </p:spPr>
        <p:txBody>
          <a:bodyPr wrap="none">
            <a:spAutoFit/>
          </a:bodyPr>
          <a:lstStyle/>
          <a:p>
            <a:r>
              <a:rPr lang="en-US" sz="3200" b="1" dirty="0">
                <a:solidFill>
                  <a:schemeClr val="bg1"/>
                </a:solidFill>
              </a:rPr>
              <a:t>CDBG Sub-recipient Workshop</a:t>
            </a:r>
          </a:p>
        </p:txBody>
      </p:sp>
    </p:spTree>
    <p:extLst>
      <p:ext uri="{BB962C8B-B14F-4D97-AF65-F5344CB8AC3E}">
        <p14:creationId xmlns:p14="http://schemas.microsoft.com/office/powerpoint/2010/main" val="11187862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Eligible Activities include, but are not limited to:</a:t>
            </a:r>
            <a:endParaRPr lang="en-US" sz="4000" dirty="0"/>
          </a:p>
        </p:txBody>
      </p:sp>
      <p:sp>
        <p:nvSpPr>
          <p:cNvPr id="3" name="Text Placeholder 2"/>
          <p:cNvSpPr>
            <a:spLocks noGrp="1"/>
          </p:cNvSpPr>
          <p:nvPr>
            <p:ph type="body" idx="1"/>
          </p:nvPr>
        </p:nvSpPr>
        <p:spPr/>
        <p:txBody>
          <a:bodyPr/>
          <a:lstStyle/>
          <a:p>
            <a:r>
              <a:rPr lang="en-US" dirty="0" smtClean="0"/>
              <a:t>Public Services:</a:t>
            </a:r>
            <a:endParaRPr lang="en-US" dirty="0"/>
          </a:p>
        </p:txBody>
      </p:sp>
      <p:sp>
        <p:nvSpPr>
          <p:cNvPr id="4" name="Content Placeholder 3"/>
          <p:cNvSpPr>
            <a:spLocks noGrp="1"/>
          </p:cNvSpPr>
          <p:nvPr>
            <p:ph sz="half" idx="2"/>
          </p:nvPr>
        </p:nvSpPr>
        <p:spPr/>
        <p:txBody>
          <a:bodyPr>
            <a:normAutofit lnSpcReduction="10000"/>
          </a:bodyPr>
          <a:lstStyle/>
          <a:p>
            <a:r>
              <a:rPr lang="en-US" sz="2100" dirty="0"/>
              <a:t>Senior Services</a:t>
            </a:r>
          </a:p>
          <a:p>
            <a:r>
              <a:rPr lang="en-US" sz="2100" dirty="0"/>
              <a:t>Services for Persons with Disabilities</a:t>
            </a:r>
          </a:p>
          <a:p>
            <a:r>
              <a:rPr lang="en-US" sz="2100" dirty="0"/>
              <a:t>Legal Services</a:t>
            </a:r>
          </a:p>
          <a:p>
            <a:r>
              <a:rPr lang="en-US" sz="2100" dirty="0"/>
              <a:t>Youth Services</a:t>
            </a:r>
          </a:p>
          <a:p>
            <a:r>
              <a:rPr lang="en-US" sz="2100" dirty="0"/>
              <a:t>Transportation Services</a:t>
            </a:r>
          </a:p>
          <a:p>
            <a:r>
              <a:rPr lang="en-US" sz="2100" dirty="0"/>
              <a:t>Substance Abuse Services</a:t>
            </a:r>
          </a:p>
          <a:p>
            <a:r>
              <a:rPr lang="en-US" sz="2100" dirty="0"/>
              <a:t>Services for victims of domestic violence</a:t>
            </a:r>
          </a:p>
          <a:p>
            <a:r>
              <a:rPr lang="en-US" sz="2100" dirty="0"/>
              <a:t>Crime Awareness/Prevention</a:t>
            </a:r>
          </a:p>
          <a:p>
            <a:r>
              <a:rPr lang="en-US" sz="2100" dirty="0"/>
              <a:t>Fair Housing Activities</a:t>
            </a:r>
          </a:p>
          <a:p>
            <a:endParaRPr lang="en-US" dirty="0"/>
          </a:p>
        </p:txBody>
      </p:sp>
      <p:sp>
        <p:nvSpPr>
          <p:cNvPr id="5" name="Text Placeholder 4"/>
          <p:cNvSpPr>
            <a:spLocks noGrp="1"/>
          </p:cNvSpPr>
          <p:nvPr>
            <p:ph type="body" sz="quarter" idx="3"/>
          </p:nvPr>
        </p:nvSpPr>
        <p:spPr/>
        <p:txBody>
          <a:bodyPr/>
          <a:lstStyle/>
          <a:p>
            <a:r>
              <a:rPr lang="en-US" dirty="0" smtClean="0"/>
              <a:t>Community Programs:</a:t>
            </a:r>
            <a:endParaRPr lang="en-US" dirty="0"/>
          </a:p>
        </p:txBody>
      </p:sp>
      <p:sp>
        <p:nvSpPr>
          <p:cNvPr id="6" name="Content Placeholder 5"/>
          <p:cNvSpPr>
            <a:spLocks noGrp="1"/>
          </p:cNvSpPr>
          <p:nvPr>
            <p:ph sz="quarter" idx="4"/>
          </p:nvPr>
        </p:nvSpPr>
        <p:spPr/>
        <p:txBody>
          <a:bodyPr>
            <a:normAutofit fontScale="70000" lnSpcReduction="20000"/>
          </a:bodyPr>
          <a:lstStyle/>
          <a:p>
            <a:r>
              <a:rPr lang="en-US" dirty="0" smtClean="0"/>
              <a:t>Tenant/Landlord Counseling</a:t>
            </a:r>
          </a:p>
          <a:p>
            <a:r>
              <a:rPr lang="en-US" dirty="0" smtClean="0"/>
              <a:t>Child Care Services</a:t>
            </a:r>
          </a:p>
          <a:p>
            <a:r>
              <a:rPr lang="en-US" dirty="0" smtClean="0"/>
              <a:t>Health Services</a:t>
            </a:r>
          </a:p>
          <a:p>
            <a:r>
              <a:rPr lang="en-US" dirty="0" smtClean="0"/>
              <a:t>Services for Abused and Neglected Children</a:t>
            </a:r>
          </a:p>
          <a:p>
            <a:r>
              <a:rPr lang="en-US" dirty="0" smtClean="0"/>
              <a:t>Mental </a:t>
            </a:r>
            <a:r>
              <a:rPr lang="en-US"/>
              <a:t>Health </a:t>
            </a:r>
            <a:r>
              <a:rPr lang="en-US" smtClean="0"/>
              <a:t>Services</a:t>
            </a:r>
            <a:endParaRPr lang="en-US" dirty="0"/>
          </a:p>
          <a:p>
            <a:r>
              <a:rPr lang="en-US" dirty="0"/>
              <a:t>Neighborhood Cleanups</a:t>
            </a:r>
          </a:p>
          <a:p>
            <a:r>
              <a:rPr lang="en-US" dirty="0"/>
              <a:t>Food Banks</a:t>
            </a:r>
          </a:p>
          <a:p>
            <a:r>
              <a:rPr lang="en-US" dirty="0"/>
              <a:t>Housing Counseling </a:t>
            </a:r>
          </a:p>
          <a:p>
            <a:r>
              <a:rPr lang="en-US" dirty="0"/>
              <a:t>Clearance and Demolition</a:t>
            </a:r>
          </a:p>
          <a:p>
            <a:r>
              <a:rPr lang="en-US" dirty="0"/>
              <a:t>Rehabilitation: Single-Unit Residential</a:t>
            </a:r>
          </a:p>
        </p:txBody>
      </p:sp>
      <p:sp>
        <p:nvSpPr>
          <p:cNvPr id="7" name="Rectangle 6"/>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9" name="Rectangle 8"/>
          <p:cNvSpPr/>
          <p:nvPr/>
        </p:nvSpPr>
        <p:spPr>
          <a:xfrm>
            <a:off x="139842" y="36047"/>
            <a:ext cx="5344155" cy="584775"/>
          </a:xfrm>
          <a:prstGeom prst="rect">
            <a:avLst/>
          </a:prstGeom>
        </p:spPr>
        <p:txBody>
          <a:bodyPr wrap="none">
            <a:spAutoFit/>
          </a:bodyPr>
          <a:lstStyle/>
          <a:p>
            <a:r>
              <a:rPr lang="en-US" sz="3200" b="1" dirty="0">
                <a:solidFill>
                  <a:schemeClr val="bg1"/>
                </a:solidFill>
              </a:rPr>
              <a:t>CDBG Sub-recipient Workshop</a:t>
            </a:r>
          </a:p>
        </p:txBody>
      </p:sp>
    </p:spTree>
    <p:extLst>
      <p:ext uri="{BB962C8B-B14F-4D97-AF65-F5344CB8AC3E}">
        <p14:creationId xmlns:p14="http://schemas.microsoft.com/office/powerpoint/2010/main" val="1275110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795792"/>
            <a:ext cx="9144000" cy="891494"/>
          </a:xfrm>
        </p:spPr>
        <p:txBody>
          <a:bodyPr>
            <a:normAutofit/>
          </a:bodyPr>
          <a:lstStyle/>
          <a:p>
            <a:r>
              <a:rPr lang="en-US" sz="4000" dirty="0" smtClean="0"/>
              <a:t>Public Services:</a:t>
            </a:r>
            <a:endParaRPr lang="en-US" sz="4000" dirty="0"/>
          </a:p>
        </p:txBody>
      </p:sp>
      <p:sp>
        <p:nvSpPr>
          <p:cNvPr id="3" name="Text Placeholder 2"/>
          <p:cNvSpPr>
            <a:spLocks noGrp="1"/>
          </p:cNvSpPr>
          <p:nvPr>
            <p:ph type="subTitle" idx="1"/>
          </p:nvPr>
        </p:nvSpPr>
        <p:spPr>
          <a:xfrm flipH="1">
            <a:off x="139842" y="1687286"/>
            <a:ext cx="9875842" cy="769483"/>
          </a:xfrm>
        </p:spPr>
        <p:txBody>
          <a:bodyPr/>
          <a:lstStyle/>
          <a:p>
            <a:pPr algn="l"/>
            <a:r>
              <a:rPr lang="en-US" dirty="0"/>
              <a:t>The following Public services are not eligible under this category:</a:t>
            </a:r>
          </a:p>
          <a:p>
            <a:endParaRPr lang="en-US" dirty="0"/>
          </a:p>
        </p:txBody>
      </p:sp>
      <p:sp>
        <p:nvSpPr>
          <p:cNvPr id="4" name="Content Placeholder 3"/>
          <p:cNvSpPr>
            <a:spLocks noGrp="1"/>
          </p:cNvSpPr>
          <p:nvPr>
            <p:ph sz="half" idx="4294967295"/>
          </p:nvPr>
        </p:nvSpPr>
        <p:spPr>
          <a:xfrm>
            <a:off x="-1" y="2788103"/>
            <a:ext cx="11767457" cy="3684588"/>
          </a:xfrm>
        </p:spPr>
        <p:txBody>
          <a:bodyPr>
            <a:normAutofit/>
          </a:bodyPr>
          <a:lstStyle/>
          <a:p>
            <a:r>
              <a:rPr lang="en-US" dirty="0" smtClean="0"/>
              <a:t>Political </a:t>
            </a:r>
            <a:r>
              <a:rPr lang="en-US" dirty="0"/>
              <a:t>activities; §570.207(a)(3) </a:t>
            </a:r>
          </a:p>
          <a:p>
            <a:r>
              <a:rPr lang="en-US" dirty="0"/>
              <a:t>Ongoing grants or non-emergency payments to individuals for their food, clothing, rent, utilities, or other income payments. §570.207(b)(4)</a:t>
            </a:r>
          </a:p>
        </p:txBody>
      </p:sp>
      <p:sp>
        <p:nvSpPr>
          <p:cNvPr id="7" name="Rectangle 6"/>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9" name="Rectangle 8"/>
          <p:cNvSpPr/>
          <p:nvPr/>
        </p:nvSpPr>
        <p:spPr>
          <a:xfrm>
            <a:off x="139842" y="36047"/>
            <a:ext cx="5344155" cy="584775"/>
          </a:xfrm>
          <a:prstGeom prst="rect">
            <a:avLst/>
          </a:prstGeom>
        </p:spPr>
        <p:txBody>
          <a:bodyPr wrap="none">
            <a:spAutoFit/>
          </a:bodyPr>
          <a:lstStyle/>
          <a:p>
            <a:r>
              <a:rPr lang="en-US" sz="3200" b="1" dirty="0">
                <a:solidFill>
                  <a:schemeClr val="bg1"/>
                </a:solidFill>
              </a:rPr>
              <a:t>CDBG Sub-recipient Workshop</a:t>
            </a:r>
          </a:p>
        </p:txBody>
      </p:sp>
    </p:spTree>
    <p:extLst>
      <p:ext uri="{BB962C8B-B14F-4D97-AF65-F5344CB8AC3E}">
        <p14:creationId xmlns:p14="http://schemas.microsoft.com/office/powerpoint/2010/main" val="12693575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795792"/>
            <a:ext cx="9144000" cy="520390"/>
          </a:xfrm>
        </p:spPr>
        <p:txBody>
          <a:bodyPr>
            <a:normAutofit fontScale="90000"/>
          </a:bodyPr>
          <a:lstStyle/>
          <a:p>
            <a:r>
              <a:rPr lang="en-US" sz="4000" dirty="0" smtClean="0"/>
              <a:t>Public Services:</a:t>
            </a:r>
            <a:endParaRPr lang="en-US" sz="4000" dirty="0"/>
          </a:p>
        </p:txBody>
      </p:sp>
      <p:sp>
        <p:nvSpPr>
          <p:cNvPr id="3" name="Text Placeholder 2"/>
          <p:cNvSpPr>
            <a:spLocks noGrp="1"/>
          </p:cNvSpPr>
          <p:nvPr>
            <p:ph type="subTitle" idx="1"/>
          </p:nvPr>
        </p:nvSpPr>
        <p:spPr>
          <a:xfrm flipH="1">
            <a:off x="139842" y="1224162"/>
            <a:ext cx="9875842" cy="460169"/>
          </a:xfrm>
        </p:spPr>
        <p:txBody>
          <a:bodyPr/>
          <a:lstStyle/>
          <a:p>
            <a:pPr algn="l"/>
            <a:r>
              <a:rPr lang="en-US" dirty="0" smtClean="0"/>
              <a:t>Required Recording:</a:t>
            </a:r>
            <a:endParaRPr lang="en-US" dirty="0"/>
          </a:p>
          <a:p>
            <a:endParaRPr lang="en-US" dirty="0"/>
          </a:p>
        </p:txBody>
      </p:sp>
      <p:sp>
        <p:nvSpPr>
          <p:cNvPr id="4" name="Content Placeholder 3"/>
          <p:cNvSpPr>
            <a:spLocks noGrp="1"/>
          </p:cNvSpPr>
          <p:nvPr>
            <p:ph sz="half" idx="4294967295"/>
          </p:nvPr>
        </p:nvSpPr>
        <p:spPr>
          <a:xfrm>
            <a:off x="-1" y="1684332"/>
            <a:ext cx="11767457" cy="4788360"/>
          </a:xfrm>
        </p:spPr>
        <p:txBody>
          <a:bodyPr>
            <a:normAutofit/>
          </a:bodyPr>
          <a:lstStyle/>
          <a:p>
            <a:r>
              <a:rPr lang="en-US" dirty="0"/>
              <a:t>For each activity, </a:t>
            </a:r>
            <a:r>
              <a:rPr lang="en-US" dirty="0" smtClean="0"/>
              <a:t>the </a:t>
            </a:r>
            <a:r>
              <a:rPr lang="en-US" dirty="0"/>
              <a:t>following </a:t>
            </a:r>
            <a:r>
              <a:rPr lang="en-US" dirty="0" smtClean="0"/>
              <a:t>types </a:t>
            </a:r>
            <a:r>
              <a:rPr lang="en-US" dirty="0"/>
              <a:t>of documentation must be kept: </a:t>
            </a:r>
          </a:p>
          <a:p>
            <a:r>
              <a:rPr lang="en-US" dirty="0"/>
              <a:t>(1) Documentation showing that the activity is designed to be used exclusively by a segment of the population presumed by HUD to be L/M income persons (e.g., abused children); or </a:t>
            </a:r>
          </a:p>
          <a:p>
            <a:r>
              <a:rPr lang="en-US" dirty="0"/>
              <a:t>(2) Documentation describing how the nature and the location of the activity establishes that it will be used predominantly by L/M income persons; or </a:t>
            </a:r>
          </a:p>
          <a:p>
            <a:r>
              <a:rPr lang="en-US" dirty="0"/>
              <a:t>(3) Data showing the size and annual income of the family of each person receiving the </a:t>
            </a:r>
            <a:r>
              <a:rPr lang="en-US" dirty="0" smtClean="0"/>
              <a:t>benefit.</a:t>
            </a:r>
          </a:p>
          <a:p>
            <a:r>
              <a:rPr lang="en-US" dirty="0" smtClean="0"/>
              <a:t>(4) Need to retain documents at least 5 years. Preferably 7 years. </a:t>
            </a:r>
          </a:p>
          <a:p>
            <a:r>
              <a:rPr lang="en-US" dirty="0" smtClean="0"/>
              <a:t>(5) Documentation proving citizenship should be obtained. </a:t>
            </a:r>
            <a:endParaRPr lang="en-US" dirty="0"/>
          </a:p>
          <a:p>
            <a:endParaRPr lang="en-US" dirty="0"/>
          </a:p>
        </p:txBody>
      </p:sp>
      <p:sp>
        <p:nvSpPr>
          <p:cNvPr id="7" name="Rectangle 6"/>
          <p:cNvSpPr/>
          <p:nvPr/>
        </p:nvSpPr>
        <p:spPr>
          <a:xfrm>
            <a:off x="0" y="1"/>
            <a:ext cx="12192000" cy="657726"/>
          </a:xfrm>
          <a:prstGeom prst="rect">
            <a:avLst/>
          </a:prstGeom>
          <a:solidFill>
            <a:srgbClr val="006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7179" y="38171"/>
            <a:ext cx="934979" cy="581386"/>
          </a:xfrm>
          <a:prstGeom prst="rect">
            <a:avLst/>
          </a:prstGeom>
        </p:spPr>
      </p:pic>
      <p:sp>
        <p:nvSpPr>
          <p:cNvPr id="9" name="Rectangle 8"/>
          <p:cNvSpPr/>
          <p:nvPr/>
        </p:nvSpPr>
        <p:spPr>
          <a:xfrm>
            <a:off x="139842" y="36047"/>
            <a:ext cx="5344155" cy="584775"/>
          </a:xfrm>
          <a:prstGeom prst="rect">
            <a:avLst/>
          </a:prstGeom>
        </p:spPr>
        <p:txBody>
          <a:bodyPr wrap="none">
            <a:spAutoFit/>
          </a:bodyPr>
          <a:lstStyle/>
          <a:p>
            <a:r>
              <a:rPr lang="en-US" sz="3200" b="1" dirty="0">
                <a:solidFill>
                  <a:schemeClr val="bg1"/>
                </a:solidFill>
              </a:rPr>
              <a:t>CDBG Sub-recipient Workshop</a:t>
            </a:r>
          </a:p>
        </p:txBody>
      </p:sp>
    </p:spTree>
    <p:extLst>
      <p:ext uri="{BB962C8B-B14F-4D97-AF65-F5344CB8AC3E}">
        <p14:creationId xmlns:p14="http://schemas.microsoft.com/office/powerpoint/2010/main" val="958994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1348</TotalTime>
  <Words>1630</Words>
  <Application>Microsoft Office PowerPoint</Application>
  <PresentationFormat>Widescreen</PresentationFormat>
  <Paragraphs>208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Trajan Pro</vt:lpstr>
      <vt:lpstr>Office Theme</vt:lpstr>
      <vt:lpstr>City of Kingsport 2026 Sub-recipient Workshop</vt:lpstr>
      <vt:lpstr>CDBG Overview</vt:lpstr>
      <vt:lpstr>CDBG Overview</vt:lpstr>
      <vt:lpstr>Notice of Funding Availability </vt:lpstr>
      <vt:lpstr>Notice of Funding Availability </vt:lpstr>
      <vt:lpstr>Application:</vt:lpstr>
      <vt:lpstr>Eligible Activities include, but are not limited to:</vt:lpstr>
      <vt:lpstr>Public Services:</vt:lpstr>
      <vt:lpstr>Public Services:</vt:lpstr>
      <vt:lpstr>Application:</vt:lpstr>
      <vt:lpstr>Checklist:</vt:lpstr>
      <vt:lpstr>Checklist:</vt:lpstr>
      <vt:lpstr>Things to know:</vt:lpstr>
      <vt:lpstr>Things to know:</vt:lpstr>
      <vt:lpstr>Things to know:</vt:lpstr>
      <vt:lpstr>Things to know:</vt:lpstr>
      <vt:lpstr>Selection and Evaluation Process:</vt:lpstr>
      <vt:lpstr>Selection and Evaluation Process:</vt:lpstr>
      <vt:lpstr>Selection and Evaluation Processes:</vt:lpstr>
      <vt:lpstr>Selection and Evaluation Processes:</vt:lpstr>
      <vt:lpstr>Funding Request: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Hendon, Adrienne</dc:creator>
  <cp:lastModifiedBy>Price, Michael</cp:lastModifiedBy>
  <cp:revision>59</cp:revision>
  <dcterms:created xsi:type="dcterms:W3CDTF">2021-05-18T15:44:04Z</dcterms:created>
  <dcterms:modified xsi:type="dcterms:W3CDTF">2026-04-02T18:05:22Z</dcterms:modified>
</cp:coreProperties>
</file>